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4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7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2" userDrawn="1">
          <p15:clr>
            <a:srgbClr val="A4A3A4"/>
          </p15:clr>
        </p15:guide>
        <p15:guide id="2" pos="36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9" autoAdjust="0"/>
    <p:restoredTop sz="73454" autoAdjust="0"/>
  </p:normalViewPr>
  <p:slideViewPr>
    <p:cSldViewPr snapToGrid="0">
      <p:cViewPr varScale="1">
        <p:scale>
          <a:sx n="81" d="100"/>
          <a:sy n="81" d="100"/>
        </p:scale>
        <p:origin x="1656" y="96"/>
      </p:cViewPr>
      <p:guideLst>
        <p:guide orient="horz" pos="1412"/>
        <p:guide pos="36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11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Лазар Премовић" userId="S::pl190091d@student.etf.bg.ac.rs::111e62fc-5caa-4d47-8674-609a075c607b" providerId="AD" clId="Web-{1A976EE7-E337-DF62-E7CB-1E71CA907E8C}"/>
    <pc:docChg chg="modSld">
      <pc:chgData name="Лазар Премовић" userId="S::pl190091d@student.etf.bg.ac.rs::111e62fc-5caa-4d47-8674-609a075c607b" providerId="AD" clId="Web-{1A976EE7-E337-DF62-E7CB-1E71CA907E8C}" dt="2023-09-26T03:39:36.586" v="0"/>
      <pc:docMkLst>
        <pc:docMk/>
      </pc:docMkLst>
      <pc:sldChg chg="modNotes">
        <pc:chgData name="Лазар Премовић" userId="S::pl190091d@student.etf.bg.ac.rs::111e62fc-5caa-4d47-8674-609a075c607b" providerId="AD" clId="Web-{1A976EE7-E337-DF62-E7CB-1E71CA907E8C}" dt="2023-09-26T03:39:36.586" v="0"/>
        <pc:sldMkLst>
          <pc:docMk/>
          <pc:sldMk cId="1355692729" sldId="26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BF56A9D-F00D-8133-6F65-6719EE4628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35167-760B-5EFB-B743-2C37DAF18F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9297F-A52B-4124-8820-6F9198135D59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1F27D5-CF07-1C65-F2FA-958DCB5D6D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726F89-2B2A-33B5-8BF5-3EDFB1594E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BB2AE-E573-4579-8576-34B7B13582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327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834DC-337A-4DDB-A6B9-C7EFD5F02E02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30E6F-2097-4F20-85B9-D1224FEFF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758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30E6F-2097-4F20-85B9-D1224FEFFE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95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30E6F-2097-4F20-85B9-D1224FEFFE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36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CE54E69-E210-4E5C-95E4-57064AF7B9CA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0523B-B433-4FD8-B83C-F9E62F10D905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EBC3A-2188-4642-AE42-DC5727479AC6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7601E-D899-4D2A-8A57-AB7D7AF17920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3600" b="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7FEC1-C16F-480A-A167-1927520DF5C9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1652679"/>
            <a:ext cx="4754880" cy="442808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1652679"/>
            <a:ext cx="4754880" cy="4428081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A361E-D888-4BEE-A021-EFC1FAA04ADE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1655158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429919"/>
            <a:ext cx="4754880" cy="36748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652679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427758"/>
            <a:ext cx="4754880" cy="36748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486F2-1D62-487E-9C0C-23A447956E4E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E8476-2C77-445A-B8EF-3E3CCB82B09E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EC972-C9C0-43A4-AD6E-A72081D0DBB7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8BC2C-DA1F-4D5D-B230-712906F369E7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B72AA-0CFF-4BC4-A6C0-948B0D94262C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0227" y="296319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1705158"/>
            <a:ext cx="9872871" cy="4390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DCB59D35-6044-4838-BA94-A4167A953227}" type="datetime1">
              <a:rPr lang="en-US" smtClean="0"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477-BC53-8F8C-0FDE-863B982B1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ru-RU" sz="3600" dirty="0"/>
              <a:t>ИМПЛЕМЕНТАЦИЈА RISC-V ПРОЦЕСОРА СА ПОДРШКОМ ЗА ЕКСТЕРНИ УВИД У СТАЊЕ ПРОЦЕСОРА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C007EE-E863-BE89-93E2-34E3DF5BB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/>
          <a:p>
            <a:r>
              <a:rPr lang="sr-Cyrl-RS" sz="2400" dirty="0"/>
              <a:t>Дипломски рад</a:t>
            </a:r>
            <a:endParaRPr lang="en-US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639F691-DB41-A640-286F-ADF669670899}"/>
              </a:ext>
            </a:extLst>
          </p:cNvPr>
          <p:cNvSpPr txBox="1">
            <a:spLocks/>
          </p:cNvSpPr>
          <p:nvPr/>
        </p:nvSpPr>
        <p:spPr>
          <a:xfrm>
            <a:off x="8193505" y="4714530"/>
            <a:ext cx="3757712" cy="1912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sr-Cyrl-RS" sz="2400" dirty="0"/>
              <a:t>Студент: </a:t>
            </a:r>
            <a:br>
              <a:rPr lang="sr-Cyrl-RS" sz="2400" dirty="0"/>
            </a:br>
            <a:r>
              <a:rPr lang="sr-Cyrl-RS" sz="2400" dirty="0"/>
              <a:t>Лазар Премовић 2019/0091</a:t>
            </a:r>
            <a:endParaRPr lang="en-US" sz="24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FAE4A8-5C20-6CED-3893-4AEB0E2C0ECF}"/>
              </a:ext>
            </a:extLst>
          </p:cNvPr>
          <p:cNvSpPr txBox="1">
            <a:spLocks/>
          </p:cNvSpPr>
          <p:nvPr/>
        </p:nvSpPr>
        <p:spPr>
          <a:xfrm>
            <a:off x="236021" y="4714530"/>
            <a:ext cx="5859980" cy="1912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sr-Cyrl-RS" sz="2400" dirty="0"/>
              <a:t>Ментор: </a:t>
            </a:r>
            <a:br>
              <a:rPr lang="sr-Cyrl-RS" sz="2400" dirty="0"/>
            </a:br>
            <a:r>
              <a:rPr lang="sr-Cyrl-RS" sz="2400" dirty="0"/>
              <a:t>проф. др </a:t>
            </a:r>
            <a:r>
              <a:rPr lang="sr-Cyrl-RS" sz="2400" dirty="0" err="1"/>
              <a:t>Захрарије</a:t>
            </a:r>
            <a:r>
              <a:rPr lang="sr-Cyrl-RS" sz="2400" dirty="0"/>
              <a:t> Радивојевић,</a:t>
            </a:r>
            <a:br>
              <a:rPr lang="sr-Cyrl-RS" sz="2400" dirty="0"/>
            </a:br>
            <a:r>
              <a:rPr lang="sr-Cyrl-RS" sz="2400" dirty="0"/>
              <a:t>ванредни професор</a:t>
            </a:r>
            <a:endParaRPr lang="en-US" sz="24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23D5EA9-E8F5-7D2C-E550-10B2081F20D7}"/>
              </a:ext>
            </a:extLst>
          </p:cNvPr>
          <p:cNvSpPr txBox="1">
            <a:spLocks/>
          </p:cNvSpPr>
          <p:nvPr/>
        </p:nvSpPr>
        <p:spPr>
          <a:xfrm>
            <a:off x="1709640" y="231416"/>
            <a:ext cx="8767860" cy="1388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Cyrl-RS" sz="2400" dirty="0"/>
              <a:t>Универзитет у Београду</a:t>
            </a:r>
          </a:p>
          <a:p>
            <a:r>
              <a:rPr lang="sr-Cyrl-RS" sz="2400" dirty="0"/>
              <a:t>Електротехнички факултет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45E6C69-B4F6-0F96-E9CC-3520C2C9236D}"/>
              </a:ext>
            </a:extLst>
          </p:cNvPr>
          <p:cNvSpPr txBox="1">
            <a:spLocks/>
          </p:cNvSpPr>
          <p:nvPr/>
        </p:nvSpPr>
        <p:spPr>
          <a:xfrm>
            <a:off x="1709738" y="6163917"/>
            <a:ext cx="8767860" cy="1388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Cyrl-RS" sz="2400" dirty="0"/>
              <a:t>Београд, Септембар 2023.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7515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1F16FB-0017-1CFC-E5BB-AC6F17916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8574" y="1959657"/>
            <a:ext cx="8124064" cy="42641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8FF0EC-F91D-9AB7-A37F-B2D18569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Демонстрација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F8AD3-5038-5EFA-6937-434D073E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730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FF0EC-F91D-9AB7-A37F-B2D18569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Демонстрација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F8AD3-5038-5EFA-6937-434D073E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Untitled2">
            <a:hlinkClick r:id="" action="ppaction://media"/>
            <a:extLst>
              <a:ext uri="{FF2B5EF4-FFF2-40B4-BE49-F238E27FC236}">
                <a16:creationId xmlns:a16="http://schemas.microsoft.com/office/drawing/2014/main" id="{28A43104-D5E0-0739-111F-32BD8AB1F9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240" y="237350"/>
            <a:ext cx="12192000" cy="6383299"/>
          </a:xfrm>
        </p:spPr>
      </p:pic>
    </p:spTree>
    <p:extLst>
      <p:ext uri="{BB962C8B-B14F-4D97-AF65-F5344CB8AC3E}">
        <p14:creationId xmlns:p14="http://schemas.microsoft.com/office/powerpoint/2010/main" val="3024339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5752-6423-0D0E-5723-E41621474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CS" dirty="0"/>
              <a:t>Закључак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9CAFE-28B9-779C-A309-E109AB630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705157"/>
            <a:ext cx="9872871" cy="4856523"/>
          </a:xfrm>
        </p:spPr>
        <p:txBody>
          <a:bodyPr>
            <a:noAutofit/>
          </a:bodyPr>
          <a:lstStyle/>
          <a:p>
            <a:r>
              <a:rPr lang="sr-Cyrl-RS" dirty="0"/>
              <a:t>Циљ: </a:t>
            </a:r>
            <a:r>
              <a:rPr lang="en-US" dirty="0"/>
              <a:t>RISC-V</a:t>
            </a:r>
            <a:r>
              <a:rPr lang="sr-Cyrl-RS" dirty="0"/>
              <a:t> језгро са подршком за екстерно дебаговање</a:t>
            </a:r>
            <a:br>
              <a:rPr lang="sr-Cyrl-RS" dirty="0"/>
            </a:br>
            <a:endParaRPr lang="sr-Cyrl-RS" dirty="0"/>
          </a:p>
          <a:p>
            <a:r>
              <a:rPr lang="sr-Cyrl-RS" dirty="0"/>
              <a:t>Обављено тестирање, имплементација успешна </a:t>
            </a:r>
            <a:br>
              <a:rPr lang="sr-Cyrl-RS" dirty="0"/>
            </a:br>
            <a:r>
              <a:rPr lang="sr-Cyrl-RS" dirty="0"/>
              <a:t>и компатибилна са стандардним алатима</a:t>
            </a:r>
          </a:p>
          <a:p>
            <a:r>
              <a:rPr lang="sr-Cyrl-RS" dirty="0"/>
              <a:t>Фокус на перформансама значајно закомпликовао језгро</a:t>
            </a:r>
          </a:p>
          <a:p>
            <a:r>
              <a:rPr lang="sr-Cyrl-RS" dirty="0"/>
              <a:t>Имплементација комплетне спецификације подршке за дебаговање</a:t>
            </a:r>
            <a:br>
              <a:rPr lang="sr-Cyrl-RS" dirty="0"/>
            </a:br>
            <a:r>
              <a:rPr lang="sr-Cyrl-RS" dirty="0"/>
              <a:t>није неопходна, већ је препоручљиво имплементирати подскуп</a:t>
            </a:r>
            <a:br>
              <a:rPr lang="sr-Cyrl-RS" dirty="0"/>
            </a:br>
            <a:endParaRPr lang="sr-Cyrl-RS" dirty="0"/>
          </a:p>
          <a:p>
            <a:r>
              <a:rPr lang="sr-Cyrl-RS" dirty="0"/>
              <a:t>Даљи рад:</a:t>
            </a:r>
          </a:p>
          <a:p>
            <a:pPr lvl="1"/>
            <a:r>
              <a:rPr lang="sr-Cyrl-RS" dirty="0"/>
              <a:t>Унапређење језгра (</a:t>
            </a:r>
            <a:r>
              <a:rPr lang="sr-Cyrl-RS" dirty="0" err="1"/>
              <a:t>применљивост</a:t>
            </a:r>
            <a:r>
              <a:rPr lang="sr-Cyrl-RS" dirty="0"/>
              <a:t> или перформансе)</a:t>
            </a:r>
          </a:p>
          <a:p>
            <a:pPr lvl="1"/>
            <a:r>
              <a:rPr lang="sr-Cyrl-RS" dirty="0"/>
              <a:t>Додатна подршка за дебаговање</a:t>
            </a:r>
          </a:p>
          <a:p>
            <a:pPr lvl="1"/>
            <a:r>
              <a:rPr lang="sr-Cyrl-RS" dirty="0"/>
              <a:t>Не инвазивно праћење извршавања (трагови извршавања)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BCE01-C897-183F-8A22-DF6DE2D2B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63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A477-BC53-8F8C-0FDE-863B982B1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-898300"/>
            <a:ext cx="9966960" cy="2926080"/>
          </a:xfrm>
        </p:spPr>
        <p:txBody>
          <a:bodyPr>
            <a:normAutofit/>
          </a:bodyPr>
          <a:lstStyle/>
          <a:p>
            <a:r>
              <a:rPr lang="ru-RU" sz="3600" dirty="0"/>
              <a:t>ИМПЛЕМЕНТАЦИЈА RISC-V ПРОЦЕСОРА СА ПОДРШКОМ ЗА ЕКСТЕРНИ УВИД У СТАЊЕ ПРОЦЕСОРА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C007EE-E863-BE89-93E2-34E3DF5BB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6163917"/>
            <a:ext cx="8767860" cy="1388165"/>
          </a:xfrm>
        </p:spPr>
        <p:txBody>
          <a:bodyPr>
            <a:normAutofit/>
          </a:bodyPr>
          <a:lstStyle/>
          <a:p>
            <a:r>
              <a:rPr lang="sr-Cyrl-RS" sz="2400" dirty="0"/>
              <a:t>Лазар Премовић 2019/0091</a:t>
            </a:r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967AF44-5C45-71CC-83ED-F8B8CBE1DC41}"/>
              </a:ext>
            </a:extLst>
          </p:cNvPr>
          <p:cNvSpPr txBox="1">
            <a:spLocks/>
          </p:cNvSpPr>
          <p:nvPr/>
        </p:nvSpPr>
        <p:spPr>
          <a:xfrm>
            <a:off x="1109980" y="1323531"/>
            <a:ext cx="9966960" cy="2926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Хвала на пажњи</a:t>
            </a:r>
          </a:p>
          <a:p>
            <a:r>
              <a:rPr lang="ru-RU" sz="3200" b="0" dirty="0"/>
              <a:t>Питања?</a:t>
            </a: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135569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EB61-E4EC-1F64-DADD-3D9EF7CDB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Преглед: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AF3DD-434B-0ADA-4C18-26CB95896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RISC-V</a:t>
            </a:r>
            <a:endParaRPr lang="sr-Cyrl-RS" dirty="0"/>
          </a:p>
          <a:p>
            <a:r>
              <a:rPr lang="sr-Cyrl-RS" dirty="0"/>
              <a:t>Екстерно дебаговање</a:t>
            </a:r>
          </a:p>
          <a:p>
            <a:r>
              <a:rPr lang="sr-Cyrl-RS" dirty="0"/>
              <a:t>Имплементирани систем</a:t>
            </a:r>
          </a:p>
          <a:p>
            <a:r>
              <a:rPr lang="en-US" dirty="0"/>
              <a:t>RISC-V</a:t>
            </a:r>
            <a:r>
              <a:rPr lang="sr-Cyrl-RS" dirty="0"/>
              <a:t> језгро</a:t>
            </a:r>
          </a:p>
          <a:p>
            <a:r>
              <a:rPr lang="sr-Cyrl-RS" dirty="0"/>
              <a:t>Подршка за екстерно дебаговање</a:t>
            </a:r>
          </a:p>
          <a:p>
            <a:r>
              <a:rPr lang="sr-Cyrl-RS" dirty="0"/>
              <a:t>Софтверска подршка</a:t>
            </a:r>
          </a:p>
          <a:p>
            <a:r>
              <a:rPr lang="sr-Cyrl-RS" dirty="0"/>
              <a:t>Демонстрација</a:t>
            </a:r>
          </a:p>
          <a:p>
            <a:r>
              <a:rPr lang="sr-Cyrl-RS" dirty="0"/>
              <a:t>Закључак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9BD9E-874B-6FA2-0A44-E2C5D0C27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7FFF6-C95B-48DD-AEA9-8A9757587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RISC-V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BCE25-699D-B141-338F-ACCAF2C0D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RISC</a:t>
            </a:r>
            <a:r>
              <a:rPr lang="sr-Cyrl-RS" dirty="0"/>
              <a:t> архитектура отвореног кода</a:t>
            </a:r>
          </a:p>
          <a:p>
            <a:r>
              <a:rPr lang="sr-Cyrl-RS" dirty="0"/>
              <a:t>Настала на Универзитету Калифорнија, Беркли</a:t>
            </a:r>
          </a:p>
          <a:p>
            <a:r>
              <a:rPr lang="sr-Cyrl-RS" dirty="0"/>
              <a:t>Модуларан приступ са базним инструкцијским сетом </a:t>
            </a:r>
            <a:br>
              <a:rPr lang="sr-Cyrl-RS" dirty="0"/>
            </a:br>
            <a:r>
              <a:rPr lang="sr-Cyrl-RS" dirty="0"/>
              <a:t>и опционим екстензијама</a:t>
            </a:r>
          </a:p>
          <a:p>
            <a:r>
              <a:rPr lang="sr-Cyrl-RS" dirty="0"/>
              <a:t>Погодна за имплементације различите комплексности</a:t>
            </a:r>
          </a:p>
          <a:p>
            <a:r>
              <a:rPr lang="sr-Cyrl-RS" dirty="0"/>
              <a:t>Одабрани базни инструкцијски сет поседује </a:t>
            </a:r>
            <a:br>
              <a:rPr lang="sr-Cyrl-RS" dirty="0"/>
            </a:br>
            <a:r>
              <a:rPr lang="sr-Cyrl-RS" dirty="0"/>
              <a:t>32 регистра опште намене, ширине 32 бита.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9F11C3-1D8D-4D1C-6203-3511547BE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74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0596-0E7D-C0BE-647C-FA91D3BD1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Екстерно дебаговање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F9949-36F7-767B-9E0E-76725CE6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sr-Cyrl-RS" dirty="0"/>
              <a:t>Дебаговање: процес проналажења и отклањања</a:t>
            </a:r>
            <a:br>
              <a:rPr lang="sr-Cyrl-RS" dirty="0"/>
            </a:br>
            <a:r>
              <a:rPr lang="sr-Cyrl-RS" dirty="0"/>
              <a:t>грешака у софтверу</a:t>
            </a:r>
          </a:p>
          <a:p>
            <a:r>
              <a:rPr lang="sr-Cyrl-RS" dirty="0"/>
              <a:t>Дебагери: алати који помажу при дебаговању,</a:t>
            </a:r>
            <a:br>
              <a:rPr lang="sr-Cyrl-RS" dirty="0"/>
            </a:br>
            <a:r>
              <a:rPr lang="sr-Cyrl-RS" dirty="0"/>
              <a:t>омогућавају контролу извршавања процесора и</a:t>
            </a:r>
            <a:br>
              <a:rPr lang="sr-Cyrl-RS" dirty="0"/>
            </a:br>
            <a:r>
              <a:rPr lang="sr-Cyrl-RS" dirty="0"/>
              <a:t>увид у његово стање</a:t>
            </a:r>
          </a:p>
          <a:p>
            <a:r>
              <a:rPr lang="sr-Cyrl-RS" dirty="0"/>
              <a:t>Уколико постоји, оперативни систем пружа подршку</a:t>
            </a:r>
          </a:p>
          <a:p>
            <a:r>
              <a:rPr lang="sr-Cyrl-RS" dirty="0"/>
              <a:t>Ако нема оперативног система, подршка директно у хардверу</a:t>
            </a:r>
          </a:p>
          <a:p>
            <a:r>
              <a:rPr lang="sr-Cyrl-RS" dirty="0"/>
              <a:t>Десктоп рачунар посебним протоколом (</a:t>
            </a:r>
            <a:r>
              <a:rPr lang="en-US" dirty="0"/>
              <a:t>JTAG</a:t>
            </a:r>
            <a:r>
              <a:rPr lang="sr-Cyrl-RS" dirty="0"/>
              <a:t>) комуницира са</a:t>
            </a:r>
            <a:br>
              <a:rPr lang="sr-Cyrl-RS" dirty="0"/>
            </a:br>
            <a:r>
              <a:rPr lang="sr-Cyrl-RS" dirty="0"/>
              <a:t>хардвером који обезбеђује подршку за екстерно дебаговање</a:t>
            </a:r>
          </a:p>
          <a:p>
            <a:r>
              <a:rPr lang="sr-Cyrl-RS" dirty="0"/>
              <a:t>Постоји званична спецификација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C09768-395D-CAD5-F17A-628C85FA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920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6BD34-796C-C1EE-CBD2-9469CA35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227" y="296319"/>
            <a:ext cx="9875520" cy="1356360"/>
          </a:xfrm>
        </p:spPr>
        <p:txBody>
          <a:bodyPr/>
          <a:lstStyle/>
          <a:p>
            <a:r>
              <a:rPr lang="sr-Cyrl-RS" dirty="0"/>
              <a:t>Имплементирани систем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A2480-745E-932C-E556-BC3737A10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704975"/>
            <a:ext cx="4919663" cy="4391025"/>
          </a:xfrm>
        </p:spPr>
        <p:txBody>
          <a:bodyPr/>
          <a:lstStyle/>
          <a:p>
            <a:r>
              <a:rPr lang="en-US" dirty="0"/>
              <a:t>RISC-V</a:t>
            </a:r>
            <a:r>
              <a:rPr lang="sr-Cyrl-RS" dirty="0"/>
              <a:t> језгро</a:t>
            </a:r>
          </a:p>
          <a:p>
            <a:r>
              <a:rPr lang="sr-Cyrl-RS" dirty="0"/>
              <a:t>64</a:t>
            </a:r>
            <a:r>
              <a:rPr lang="en-US" dirty="0"/>
              <a:t>KB</a:t>
            </a:r>
            <a:r>
              <a:rPr lang="sr-Cyrl-RS" dirty="0"/>
              <a:t> интегрисане </a:t>
            </a:r>
            <a:r>
              <a:rPr lang="en-US" dirty="0"/>
              <a:t>RAM</a:t>
            </a:r>
            <a:r>
              <a:rPr lang="sr-Cyrl-RS" dirty="0"/>
              <a:t> меморије</a:t>
            </a:r>
          </a:p>
          <a:p>
            <a:r>
              <a:rPr lang="en-US" dirty="0"/>
              <a:t>Debug Module (DM)</a:t>
            </a:r>
          </a:p>
          <a:p>
            <a:r>
              <a:rPr lang="en-US" dirty="0"/>
              <a:t>Debug Transport Module (DTM)</a:t>
            </a:r>
            <a:endParaRPr lang="sr-Cyrl-RS" dirty="0"/>
          </a:p>
          <a:p>
            <a:r>
              <a:rPr lang="sr-Cyrl-RS" dirty="0"/>
              <a:t>Периферије:</a:t>
            </a:r>
          </a:p>
          <a:p>
            <a:pPr lvl="1"/>
            <a:r>
              <a:rPr lang="en-US" dirty="0"/>
              <a:t>GPIO</a:t>
            </a:r>
          </a:p>
          <a:p>
            <a:pPr lvl="1"/>
            <a:r>
              <a:rPr lang="en-US" dirty="0"/>
              <a:t>EXTI</a:t>
            </a:r>
          </a:p>
          <a:p>
            <a:pPr lvl="1"/>
            <a:r>
              <a:rPr lang="en-US" dirty="0"/>
              <a:t>HEX</a:t>
            </a:r>
            <a:endParaRPr lang="sr-Cyrl-R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9DFC50-BF00-9E3A-E15C-A65F9FD0D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0C29B7-EC09-2179-8F00-91550AB75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36" y="1417555"/>
            <a:ext cx="5342021" cy="498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88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B84D-C4E1-FB6A-0AA9-899169D61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RISC-V </a:t>
            </a:r>
            <a:r>
              <a:rPr lang="sr-Cyrl-CS" dirty="0"/>
              <a:t>језгро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60A06-7756-4545-0089-B1D29BDA9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705158"/>
            <a:ext cx="10768263" cy="4647516"/>
          </a:xfrm>
        </p:spPr>
        <p:txBody>
          <a:bodyPr>
            <a:noAutofit/>
          </a:bodyPr>
          <a:lstStyle/>
          <a:p>
            <a:r>
              <a:rPr lang="sr-Cyrl-RS" dirty="0"/>
              <a:t>Имплементира </a:t>
            </a:r>
            <a:r>
              <a:rPr lang="en-US" dirty="0"/>
              <a:t>RV32I</a:t>
            </a:r>
            <a:r>
              <a:rPr lang="sr-Cyrl-RS" dirty="0"/>
              <a:t> базни инструкцијски сет, </a:t>
            </a:r>
            <a:br>
              <a:rPr lang="sr-Cyrl-RS" dirty="0"/>
            </a:br>
            <a:r>
              <a:rPr lang="sr-Cyrl-RS" dirty="0"/>
              <a:t>контролне и статусне регистре и обраду прекида</a:t>
            </a:r>
          </a:p>
          <a:p>
            <a:r>
              <a:rPr lang="sr-Cyrl-RS" dirty="0"/>
              <a:t>Вишетактна организација</a:t>
            </a:r>
          </a:p>
          <a:p>
            <a:r>
              <a:rPr lang="sr-Cyrl-RS" dirty="0"/>
              <a:t>Извршава инструкције које приступају меморији у 2 такта,</a:t>
            </a:r>
            <a:br>
              <a:rPr lang="sr-Cyrl-RS" dirty="0"/>
            </a:br>
            <a:r>
              <a:rPr lang="sr-Cyrl-RS" dirty="0"/>
              <a:t>а све остале у једном</a:t>
            </a:r>
          </a:p>
          <a:p>
            <a:r>
              <a:rPr lang="sr-Cyrl-RS" dirty="0"/>
              <a:t>Радна фреквенција </a:t>
            </a:r>
            <a:r>
              <a:rPr lang="en-US" dirty="0"/>
              <a:t>35MHz</a:t>
            </a:r>
            <a:endParaRPr lang="sr-Cyrl-RS" dirty="0"/>
          </a:p>
          <a:p>
            <a:r>
              <a:rPr lang="sr-Cyrl-RS" dirty="0"/>
              <a:t>Паралелно учитавање адресе у </a:t>
            </a:r>
            <a:r>
              <a:rPr lang="en-US" dirty="0"/>
              <a:t>PC </a:t>
            </a:r>
            <a:r>
              <a:rPr lang="sr-Cyrl-RS" dirty="0"/>
              <a:t>и дохватање инструкције</a:t>
            </a:r>
          </a:p>
          <a:p>
            <a:r>
              <a:rPr lang="sr-Cyrl-RS" dirty="0"/>
              <a:t>Управљачка јединица реализована као Милијев аутомат стања</a:t>
            </a:r>
          </a:p>
          <a:p>
            <a:r>
              <a:rPr lang="sr-Cyrl-RS" dirty="0"/>
              <a:t>Подржава екстерне прекиде, прекиде од стране тајмера, немаскирајуће прекиде, као и комплетан сет изузетака дефинисаних у спецификацији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70766-51E1-99D6-7D51-36D60A083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24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B84D-C4E1-FB6A-0AA9-899169D61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RISC-V </a:t>
            </a:r>
            <a:r>
              <a:rPr lang="sr-Cyrl-CS" dirty="0"/>
              <a:t>језгро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6D10515-B828-CEDB-6970-A96673D7ED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626" y="1202720"/>
            <a:ext cx="9380748" cy="520367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70766-51E1-99D6-7D51-36D60A083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948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3310-167E-D1A8-1020-9ED06D158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Подршка за екстерно дебаговање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586D1-9EDA-16A6-E0DB-6E8C37E03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4891" y="1705157"/>
            <a:ext cx="6123403" cy="4883796"/>
          </a:xfrm>
        </p:spPr>
        <p:txBody>
          <a:bodyPr/>
          <a:lstStyle/>
          <a:p>
            <a:r>
              <a:rPr lang="sr-Cyrl-RS" dirty="0"/>
              <a:t>Адаптер комуницира са </a:t>
            </a:r>
            <a:r>
              <a:rPr lang="en-US" dirty="0"/>
              <a:t>DTM-</a:t>
            </a:r>
            <a:r>
              <a:rPr lang="sr-Cyrl-RS" dirty="0"/>
              <a:t>ом користећи </a:t>
            </a:r>
            <a:r>
              <a:rPr lang="en-US" dirty="0"/>
              <a:t>JTAG</a:t>
            </a:r>
          </a:p>
          <a:p>
            <a:r>
              <a:rPr lang="en-US" dirty="0"/>
              <a:t>DTM </a:t>
            </a:r>
            <a:r>
              <a:rPr lang="sr-Cyrl-RS" dirty="0"/>
              <a:t>комуницира са </a:t>
            </a:r>
            <a:r>
              <a:rPr lang="en-US" dirty="0"/>
              <a:t>DM-</a:t>
            </a:r>
            <a:r>
              <a:rPr lang="sr-Cyrl-RS" dirty="0"/>
              <a:t>ом кроз регистре</a:t>
            </a:r>
          </a:p>
          <a:p>
            <a:r>
              <a:rPr lang="en-US" dirty="0"/>
              <a:t>DM </a:t>
            </a:r>
            <a:r>
              <a:rPr lang="sr-Cyrl-RS" dirty="0"/>
              <a:t>комуницира са језгром</a:t>
            </a:r>
          </a:p>
          <a:p>
            <a:r>
              <a:rPr lang="sr-Cyrl-RS" dirty="0"/>
              <a:t>Подржане функционалности</a:t>
            </a:r>
          </a:p>
          <a:p>
            <a:pPr lvl="1"/>
            <a:r>
              <a:rPr lang="sr-Cyrl-RS" dirty="0"/>
              <a:t>Заустављање и покретање језгра</a:t>
            </a:r>
          </a:p>
          <a:p>
            <a:pPr lvl="1"/>
            <a:r>
              <a:rPr lang="sr-Cyrl-RS" dirty="0"/>
              <a:t>Апстрактне команде</a:t>
            </a:r>
          </a:p>
          <a:p>
            <a:pPr lvl="2"/>
            <a:r>
              <a:rPr lang="en-US" dirty="0"/>
              <a:t>Access Register</a:t>
            </a:r>
            <a:endParaRPr lang="sr-Cyrl-RS" dirty="0"/>
          </a:p>
          <a:p>
            <a:pPr lvl="2"/>
            <a:r>
              <a:rPr lang="en-US" dirty="0"/>
              <a:t>Quick Access</a:t>
            </a:r>
          </a:p>
          <a:p>
            <a:pPr lvl="2"/>
            <a:r>
              <a:rPr lang="en-US" dirty="0"/>
              <a:t>Access Memory</a:t>
            </a:r>
          </a:p>
          <a:p>
            <a:pPr lvl="1"/>
            <a:r>
              <a:rPr lang="sr-Cyrl-RS" dirty="0"/>
              <a:t>Приступ меморијској магистрали</a:t>
            </a:r>
          </a:p>
          <a:p>
            <a:pPr lvl="1"/>
            <a:r>
              <a:rPr lang="sr-Cyrl-RS" dirty="0"/>
              <a:t>Хардверски окидачи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9D5B5-5AAC-18E0-F81C-C1023C515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AC4D1A-E70E-C394-DEA8-14BE148B3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05" y="1311442"/>
            <a:ext cx="5270979" cy="509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6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ADF03-A0EE-B130-AD8C-E5C0398BE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/>
              <a:t>Софтверска подршка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FA229-728B-9C8D-3ACD-C748DC60F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/>
              <a:t>Адаптер омогућава рачунару да издаје </a:t>
            </a:r>
            <a:r>
              <a:rPr lang="en-US" dirty="0"/>
              <a:t>JTAG </a:t>
            </a:r>
            <a:r>
              <a:rPr lang="sr-Cyrl-RS" dirty="0"/>
              <a:t>команде</a:t>
            </a:r>
          </a:p>
          <a:p>
            <a:r>
              <a:rPr lang="en-US" dirty="0" err="1"/>
              <a:t>OpenOCD</a:t>
            </a:r>
            <a:r>
              <a:rPr lang="en-US" dirty="0"/>
              <a:t> </a:t>
            </a:r>
            <a:r>
              <a:rPr lang="sr-Cyrl-RS" dirty="0"/>
              <a:t>или </a:t>
            </a:r>
            <a:r>
              <a:rPr lang="en-US" dirty="0"/>
              <a:t>J-Link </a:t>
            </a:r>
            <a:r>
              <a:rPr lang="sr-Cyrl-RS" dirty="0"/>
              <a:t>софтвер познају спецификацију</a:t>
            </a:r>
          </a:p>
          <a:p>
            <a:r>
              <a:rPr lang="en-US" dirty="0"/>
              <a:t>GDB </a:t>
            </a:r>
            <a:r>
              <a:rPr lang="sr-Cyrl-RS" dirty="0"/>
              <a:t>познаје код који се </a:t>
            </a:r>
            <a:r>
              <a:rPr lang="sr-Cyrl-RS" dirty="0" err="1"/>
              <a:t>дебагује</a:t>
            </a:r>
            <a:endParaRPr lang="sr-Cyrl-RS" dirty="0"/>
          </a:p>
          <a:p>
            <a:r>
              <a:rPr lang="en-US" dirty="0"/>
              <a:t>Eclipse Embedded CDT </a:t>
            </a:r>
            <a:r>
              <a:rPr lang="sr-Cyrl-RS" dirty="0"/>
              <a:t>пружа графички кориснички интерфејс</a:t>
            </a:r>
          </a:p>
          <a:p>
            <a:r>
              <a:rPr lang="en-US" dirty="0" err="1"/>
              <a:t>OpenOCD</a:t>
            </a:r>
            <a:r>
              <a:rPr lang="en-US" dirty="0"/>
              <a:t> </a:t>
            </a:r>
            <a:r>
              <a:rPr lang="sr-Cyrl-RS" dirty="0"/>
              <a:t>и </a:t>
            </a:r>
            <a:r>
              <a:rPr lang="en-US" dirty="0"/>
              <a:t>J-Link </a:t>
            </a:r>
            <a:r>
              <a:rPr lang="sr-Cyrl-RS" dirty="0"/>
              <a:t>софтвер захтевају конфигурацију:</a:t>
            </a:r>
          </a:p>
          <a:p>
            <a:pPr lvl="1"/>
            <a:r>
              <a:rPr lang="sr-Cyrl-RS" dirty="0"/>
              <a:t>Архитектура уређаја</a:t>
            </a:r>
          </a:p>
          <a:p>
            <a:pPr lvl="1"/>
            <a:r>
              <a:rPr lang="sr-Cyrl-RS" dirty="0"/>
              <a:t>Комуникациони протокол</a:t>
            </a:r>
          </a:p>
          <a:p>
            <a:pPr lvl="1"/>
            <a:r>
              <a:rPr lang="sr-Cyrl-RS" dirty="0"/>
              <a:t>Брзина комуникације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B7728D-CA74-0AED-CA0A-6D96D01F3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8B9453-2A8F-EC56-6DB7-EEB06AF63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147" y="3900579"/>
            <a:ext cx="2925601" cy="234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356961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1498</TotalTime>
  <Words>446</Words>
  <Application>Microsoft Office PowerPoint</Application>
  <PresentationFormat>Widescreen</PresentationFormat>
  <Paragraphs>96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Corbel</vt:lpstr>
      <vt:lpstr>Basis</vt:lpstr>
      <vt:lpstr>ИМПЛЕМЕНТАЦИЈА RISC-V ПРОЦЕСОРА СА ПОДРШКОМ ЗА ЕКСТЕРНИ УВИД У СТАЊЕ ПРОЦЕСОРА</vt:lpstr>
      <vt:lpstr>Преглед:</vt:lpstr>
      <vt:lpstr>RISC-V</vt:lpstr>
      <vt:lpstr>Екстерно дебаговање</vt:lpstr>
      <vt:lpstr>Имплементирани систем</vt:lpstr>
      <vt:lpstr>RISC-V језгро</vt:lpstr>
      <vt:lpstr>RISC-V језгро</vt:lpstr>
      <vt:lpstr>Подршка за екстерно дебаговање</vt:lpstr>
      <vt:lpstr>Софтверска подршка</vt:lpstr>
      <vt:lpstr>Демонстрација</vt:lpstr>
      <vt:lpstr>Демонстрација</vt:lpstr>
      <vt:lpstr>Закључак</vt:lpstr>
      <vt:lpstr>ИМПЛЕМЕНТАЦИЈА RISC-V ПРОЦЕСОРА СА ПОДРШКОМ ЗА ЕКСТЕРНИ УВИД У СТАЊЕ ПРОЦЕСОРА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ИМПЛЕМЕНТАЦИЈА RISC-V ПРОЦЕСОРА СА ПОДРШКОМ ЗА ЕКСТЕРНИ УВИД У СТАЊЕ ПРОЦЕСОРА</dc:title>
  <dc:creator>Lazar Premovic</dc:creator>
  <cp:lastModifiedBy>Lazar Premovic</cp:lastModifiedBy>
  <cp:revision>18</cp:revision>
  <dcterms:created xsi:type="dcterms:W3CDTF">2023-09-25T02:39:49Z</dcterms:created>
  <dcterms:modified xsi:type="dcterms:W3CDTF">2024-02-15T10:55:33Z</dcterms:modified>
</cp:coreProperties>
</file>

<file path=docProps/thumbnail.jpeg>
</file>